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G" ContentType="image/png"/>
  <Override PartName="/ppt/notesSlides/notesSlide9.xml" ContentType="application/vnd.openxmlformats-officedocument.presentationml.notesSlide+xml"/>
  <Override PartName="/ppt/media/image12.JPG" ContentType="image/png"/>
  <Override PartName="/ppt/notesSlides/notesSlide10.xml" ContentType="application/vnd.openxmlformats-officedocument.presentationml.notesSlide+xml"/>
  <Override PartName="/ppt/media/image14.JPG" ContentType="image/png"/>
  <Override PartName="/ppt/notesSlides/notesSlide11.xml" ContentType="application/vnd.openxmlformats-officedocument.presentationml.notesSlide+xml"/>
  <Override PartName="/ppt/media/image16.JPG" ContentType="image/png"/>
  <Override PartName="/ppt/notesSlides/notesSlide12.xml" ContentType="application/vnd.openxmlformats-officedocument.presentationml.notesSlide+xml"/>
  <Override PartName="/ppt/media/image18.JPG" ContentType="image/png"/>
  <Override PartName="/ppt/notesSlides/notesSlide13.xml" ContentType="application/vnd.openxmlformats-officedocument.presentationml.notesSlide+xml"/>
  <Override PartName="/ppt/media/image20.JPG" ContentType="image/png"/>
  <Override PartName="/ppt/media/image22.JPG" ContentType="image/png"/>
  <Override PartName="/ppt/notesSlides/notesSlide14.xml" ContentType="application/vnd.openxmlformats-officedocument.presentationml.notesSlide+xml"/>
  <Override PartName="/ppt/media/image23.JPG" ContentType="image/png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2" r:id="rId2"/>
    <p:sldId id="258" r:id="rId3"/>
    <p:sldId id="290" r:id="rId4"/>
    <p:sldId id="291" r:id="rId5"/>
    <p:sldId id="293" r:id="rId6"/>
    <p:sldId id="292" r:id="rId7"/>
    <p:sldId id="294" r:id="rId8"/>
    <p:sldId id="295" r:id="rId9"/>
    <p:sldId id="296" r:id="rId10"/>
    <p:sldId id="297" r:id="rId11"/>
    <p:sldId id="298" r:id="rId12"/>
    <p:sldId id="299" r:id="rId13"/>
    <p:sldId id="301" r:id="rId14"/>
    <p:sldId id="300" r:id="rId15"/>
    <p:sldId id="25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Palatino Linotype" panose="02040502050505030304" pitchFamily="18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26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842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129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74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003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18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74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68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31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20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54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87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/>
          <p:nvPr/>
        </p:nvSpPr>
        <p:spPr>
          <a:xfrm>
            <a:off x="7374684" y="1028700"/>
            <a:ext cx="10106640" cy="84269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028700" y="4334065"/>
            <a:ext cx="45841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FFFFFF"/>
                </a:solidFill>
                <a:latin typeface="Palatino Linotype" panose="02040502050505030304" pitchFamily="18" charset="0"/>
                <a:sym typeface="Teko Medium"/>
              </a:rPr>
              <a:t>INTRODUCTION</a:t>
            </a:r>
            <a:endParaRPr sz="4000" b="1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1034143" y="5375037"/>
            <a:ext cx="5870864" cy="241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This is a Data in Motion case study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aimed at querying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the Tiny 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Shop Sales Database to gain valuable insigh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ts.</a:t>
            </a:r>
            <a:endParaRPr sz="1800" b="1" dirty="0"/>
          </a:p>
        </p:txBody>
      </p:sp>
      <p:cxnSp>
        <p:nvCxnSpPr>
          <p:cNvPr id="203" name="Google Shape;203;p19"/>
          <p:cNvCxnSpPr/>
          <p:nvPr/>
        </p:nvCxnSpPr>
        <p:spPr>
          <a:xfrm rot="13803">
            <a:off x="1028741" y="5100642"/>
            <a:ext cx="71147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2BB9103-66D3-44B1-A3EA-035B8669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99" y="1019175"/>
            <a:ext cx="10106639" cy="842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201;p19">
            <a:extLst>
              <a:ext uri="{FF2B5EF4-FFF2-40B4-BE49-F238E27FC236}">
                <a16:creationId xmlns:a16="http://schemas.microsoft.com/office/drawing/2014/main" id="{B6E9787B-76BD-40C9-99C8-23A78AE02ADD}"/>
              </a:ext>
            </a:extLst>
          </p:cNvPr>
          <p:cNvSpPr txBox="1"/>
          <p:nvPr/>
        </p:nvSpPr>
        <p:spPr>
          <a:xfrm>
            <a:off x="823262" y="1036746"/>
            <a:ext cx="549441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By</a:t>
            </a:r>
            <a:r>
              <a:rPr lang="en-US" sz="2400" b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i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Precious</a:t>
            </a:r>
            <a:r>
              <a:rPr lang="en-US" sz="2400" b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400" i="1" dirty="0">
                <a:solidFill>
                  <a:srgbClr val="FFFFFF"/>
                </a:solidFill>
                <a:latin typeface="Palatino Linotype" panose="02040502050505030304" pitchFamily="18" charset="0"/>
                <a:ea typeface="Montserrat"/>
                <a:cs typeface="Montserrat"/>
                <a:sym typeface="Montserrat"/>
              </a:rPr>
              <a:t>Raman</a:t>
            </a:r>
            <a:endParaRPr sz="16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213923"/>
            <a:ext cx="12209836" cy="630942"/>
            <a:chOff x="900214" y="795796"/>
            <a:chExt cx="11370813" cy="630942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002436" y="795796"/>
              <a:ext cx="111078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6. Find the top 3 customers who have ordered the most distinct products</a:t>
              </a: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25155" y="4344149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802187" y="1063700"/>
            <a:ext cx="12135290" cy="266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SELECTS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customer names and the count of unique products they have ordered by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JOINING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data from the "customers," "orders," and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" tables. The result is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GROUPED BY 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customer names,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SORTED BY 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descending order of product count, and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LIMITED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to the top three customers with the highest product counts.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DDAAD-3D7D-4534-81FD-FC4ABF170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12" y="4874727"/>
            <a:ext cx="6977227" cy="3789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F90F8-151A-4B12-B244-C25FD6947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8973" y="5797540"/>
            <a:ext cx="3656992" cy="16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4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213923"/>
            <a:ext cx="12209836" cy="630942"/>
            <a:chOff x="900214" y="795796"/>
            <a:chExt cx="11370813" cy="630942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002436" y="795796"/>
              <a:ext cx="111078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dirty="0">
                  <a:solidFill>
                    <a:srgbClr val="C1C1C1"/>
                  </a:solidFill>
                  <a:latin typeface="Palatino Linotype" panose="02040502050505030304" pitchFamily="18" charset="0"/>
                </a:rPr>
                <a:t>7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. Which product has been bought the least in terms of quantity?</a:t>
              </a: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25155" y="4344149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802187" y="1063700"/>
            <a:ext cx="12135290" cy="3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SELECTS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product name and the total quantity of products ordered for each product by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JOINING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data from the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" and "products" tables by creating a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CTE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named "Tab. </a:t>
            </a:r>
          </a:p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main query selects and displays rows from "Tab" where the total quantity is equal to the minimum total quantity, effectively showing the product(s) with the lowest order quantity.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A03B-E3F9-4AD8-B58C-15FC45C4D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00" y="5012620"/>
            <a:ext cx="7160500" cy="3874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026BC-204A-4CC0-8998-8433D66C8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345" y="5012621"/>
            <a:ext cx="3426055" cy="38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6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213923"/>
            <a:ext cx="12209836" cy="1138773"/>
            <a:chOff x="900214" y="795796"/>
            <a:chExt cx="11370813" cy="1138773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002436" y="795796"/>
              <a:ext cx="11107876" cy="1138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8. What is the median order total?</a:t>
              </a:r>
            </a:p>
            <a:p>
              <a:pPr algn="l">
                <a:spcBef>
                  <a:spcPts val="600"/>
                </a:spcBef>
              </a:pPr>
              <a:endPara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85489" y="4053153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802187" y="1063700"/>
            <a:ext cx="12135290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calculates order totals by multiplying product price with quantity, then assigns row numbers based on these totals. </a:t>
            </a:r>
          </a:p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final step calculates and returns the median order total using the PERCENTILE_CONT function, providing insight into the middle order value distribution. 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D9A3C-505F-4A03-96A9-9BA367F46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844" y="4948195"/>
            <a:ext cx="7101492" cy="393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F7A5F-E770-4BF9-A280-35BA9F4F7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929" y="6031654"/>
            <a:ext cx="2902453" cy="14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6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592436" y="490833"/>
            <a:ext cx="13159508" cy="1678188"/>
            <a:chOff x="900214" y="872510"/>
            <a:chExt cx="11370813" cy="828072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997646" y="872510"/>
              <a:ext cx="11107876" cy="8280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dirty="0">
                  <a:solidFill>
                    <a:srgbClr val="C1C1C1"/>
                  </a:solidFill>
                  <a:latin typeface="Palatino Linotype" panose="02040502050505030304" pitchFamily="18" charset="0"/>
                </a:rPr>
                <a:t>9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. For each order, determine if it was ‘Expensive’ (total over 300), ‘Affordable’ (total over 100), or ‘Cheap’.</a:t>
              </a: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579344" y="3918247"/>
            <a:ext cx="16215547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692920" y="1929627"/>
            <a:ext cx="12135290" cy="162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JOINS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data from "products" and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" tables to calculate total revenue for each order item. It also categorizes each order item based on its revenue into "Expensive," "Affordable," or "Cheap." 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7" y="0"/>
            <a:ext cx="4111944" cy="3829959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4933698" y="864830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5293930" y="1201514"/>
            <a:ext cx="1422972" cy="1368493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64076-8040-4804-A637-779435B5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059" y="4850161"/>
            <a:ext cx="5633226" cy="374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AD4E8-4FA1-47CA-87ED-E062BC323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939" y="4309646"/>
            <a:ext cx="3719945" cy="5114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8E709-691E-4ED5-A35F-838F9E328C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37538" y="4309646"/>
            <a:ext cx="3537066" cy="511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0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592436" y="490833"/>
            <a:ext cx="12928693" cy="710681"/>
            <a:chOff x="900214" y="872510"/>
            <a:chExt cx="11370813" cy="560377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997646" y="872510"/>
              <a:ext cx="11107876" cy="560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10. Find customers who have ordered the product with the highest price.</a:t>
              </a:r>
            </a:p>
            <a:p>
              <a:pPr>
                <a:spcBef>
                  <a:spcPts val="600"/>
                </a:spcBef>
              </a:pPr>
              <a:endPara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25155" y="3829959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609730" y="1621454"/>
            <a:ext cx="12411665" cy="214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retrieves the full name of customers who have placed orders containing the most expensive product by joining data from the "customers," "orders," and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" tables, and filtering order items that match the product with the highest price in the "products" table.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363602-2EC9-4C5D-B7A3-3EC1B671D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66" y="4541006"/>
            <a:ext cx="6753123" cy="44881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6C0A7F1-875E-4A27-B2C7-DD745ECF6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4423" y="5773367"/>
            <a:ext cx="2847108" cy="12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4409938" y="3659908"/>
            <a:ext cx="8459774" cy="1625060"/>
          </a:xfrm>
          <a:prstGeom prst="rect">
            <a:avLst/>
          </a:prstGeom>
          <a:noFill/>
          <a:ln>
            <a:noFill/>
          </a:ln>
          <a:effectLst>
            <a:outerShdw blurRad="828675" dist="952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chemeClr val="lt1"/>
                </a:solidFill>
                <a:latin typeface="Palatino Linotype" panose="02040502050505030304" pitchFamily="18" charset="0"/>
                <a:ea typeface="Teko Medium"/>
                <a:cs typeface="Teko Medium"/>
                <a:sym typeface="Teko Medium"/>
              </a:rPr>
              <a:t>THANK YOU</a:t>
            </a:r>
            <a:endParaRPr sz="1050" b="1" dirty="0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80;p18">
            <a:extLst>
              <a:ext uri="{FF2B5EF4-FFF2-40B4-BE49-F238E27FC236}">
                <a16:creationId xmlns:a16="http://schemas.microsoft.com/office/drawing/2014/main" id="{ECD9BB80-6443-4B15-A4F0-01BBBC66146C}"/>
              </a:ext>
            </a:extLst>
          </p:cNvPr>
          <p:cNvGrpSpPr/>
          <p:nvPr/>
        </p:nvGrpSpPr>
        <p:grpSpPr>
          <a:xfrm>
            <a:off x="900214" y="651141"/>
            <a:ext cx="4752441" cy="1032438"/>
            <a:chOff x="0" y="-38100"/>
            <a:chExt cx="1726959" cy="1297681"/>
          </a:xfrm>
          <a:solidFill>
            <a:schemeClr val="accent6">
              <a:lumMod val="50000"/>
            </a:schemeClr>
          </a:solidFill>
        </p:grpSpPr>
        <p:sp>
          <p:nvSpPr>
            <p:cNvPr id="14" name="Google Shape;181;p18">
              <a:extLst>
                <a:ext uri="{FF2B5EF4-FFF2-40B4-BE49-F238E27FC236}">
                  <a16:creationId xmlns:a16="http://schemas.microsoft.com/office/drawing/2014/main" id="{A33532CA-8561-4596-BCC5-95ADBA9BFABE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Google Shape;182;p18">
              <a:extLst>
                <a:ext uri="{FF2B5EF4-FFF2-40B4-BE49-F238E27FC236}">
                  <a16:creationId xmlns:a16="http://schemas.microsoft.com/office/drawing/2014/main" id="{4031EF14-341C-41A0-8B61-F7B1D7042FA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84;p18">
            <a:extLst>
              <a:ext uri="{FF2B5EF4-FFF2-40B4-BE49-F238E27FC236}">
                <a16:creationId xmlns:a16="http://schemas.microsoft.com/office/drawing/2014/main" id="{4F8F95E3-E434-43B9-91FB-45780CE87858}"/>
              </a:ext>
            </a:extLst>
          </p:cNvPr>
          <p:cNvSpPr txBox="1"/>
          <p:nvPr/>
        </p:nvSpPr>
        <p:spPr>
          <a:xfrm>
            <a:off x="1509741" y="720391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DESCRIPTION</a:t>
            </a:r>
            <a:endParaRPr sz="36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1149596" y="3126554"/>
            <a:ext cx="11201897" cy="5120663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1636541" y="3561571"/>
            <a:ext cx="11201897" cy="370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Tiny Shop Sales Database consists of 4 tables: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Customers – has all customer details’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Products – has all product and price details.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Orders -  contains all orders including order date .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Order items – has all order quantity recorded</a:t>
            </a:r>
            <a:r>
              <a:rPr lang="en-US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.</a:t>
            </a:r>
            <a:endParaRPr sz="3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62346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80;p18">
            <a:extLst>
              <a:ext uri="{FF2B5EF4-FFF2-40B4-BE49-F238E27FC236}">
                <a16:creationId xmlns:a16="http://schemas.microsoft.com/office/drawing/2014/main" id="{ECD9BB80-6443-4B15-A4F0-01BBBC66146C}"/>
              </a:ext>
            </a:extLst>
          </p:cNvPr>
          <p:cNvGrpSpPr/>
          <p:nvPr/>
        </p:nvGrpSpPr>
        <p:grpSpPr>
          <a:xfrm>
            <a:off x="900214" y="651141"/>
            <a:ext cx="4752441" cy="1032438"/>
            <a:chOff x="0" y="-38100"/>
            <a:chExt cx="1726959" cy="1297681"/>
          </a:xfrm>
          <a:solidFill>
            <a:schemeClr val="accent6">
              <a:lumMod val="50000"/>
            </a:schemeClr>
          </a:solidFill>
        </p:grpSpPr>
        <p:sp>
          <p:nvSpPr>
            <p:cNvPr id="14" name="Google Shape;181;p18">
              <a:extLst>
                <a:ext uri="{FF2B5EF4-FFF2-40B4-BE49-F238E27FC236}">
                  <a16:creationId xmlns:a16="http://schemas.microsoft.com/office/drawing/2014/main" id="{A33532CA-8561-4596-BCC5-95ADBA9BFABE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Google Shape;182;p18">
              <a:extLst>
                <a:ext uri="{FF2B5EF4-FFF2-40B4-BE49-F238E27FC236}">
                  <a16:creationId xmlns:a16="http://schemas.microsoft.com/office/drawing/2014/main" id="{4031EF14-341C-41A0-8B61-F7B1D7042FA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84;p18">
            <a:extLst>
              <a:ext uri="{FF2B5EF4-FFF2-40B4-BE49-F238E27FC236}">
                <a16:creationId xmlns:a16="http://schemas.microsoft.com/office/drawing/2014/main" id="{4F8F95E3-E434-43B9-91FB-45780CE87858}"/>
              </a:ext>
            </a:extLst>
          </p:cNvPr>
          <p:cNvSpPr txBox="1"/>
          <p:nvPr/>
        </p:nvSpPr>
        <p:spPr>
          <a:xfrm>
            <a:off x="1243617" y="73025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CASE OVERVIEW</a:t>
            </a:r>
            <a:endParaRPr sz="36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900214" y="2431017"/>
            <a:ext cx="11201897" cy="6430194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1328230" y="2976203"/>
            <a:ext cx="10541055" cy="629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PostgreSQL was employed in the querying of this database.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case study covers simple and advanced SQL concepts like: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Basic Aggregation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CASE WHEN statements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Windows Functions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Joins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Date Time Functions</a:t>
            </a:r>
          </a:p>
          <a:p>
            <a:pPr marL="457200" marR="0" lvl="0" indent="-4572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CTEs</a:t>
            </a: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endParaRPr sz="3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7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oogle Shape;180;p18">
            <a:extLst>
              <a:ext uri="{FF2B5EF4-FFF2-40B4-BE49-F238E27FC236}">
                <a16:creationId xmlns:a16="http://schemas.microsoft.com/office/drawing/2014/main" id="{ECD9BB80-6443-4B15-A4F0-01BBBC66146C}"/>
              </a:ext>
            </a:extLst>
          </p:cNvPr>
          <p:cNvGrpSpPr/>
          <p:nvPr/>
        </p:nvGrpSpPr>
        <p:grpSpPr>
          <a:xfrm>
            <a:off x="900214" y="651141"/>
            <a:ext cx="4752441" cy="1032438"/>
            <a:chOff x="0" y="-38100"/>
            <a:chExt cx="1726959" cy="1297681"/>
          </a:xfrm>
          <a:solidFill>
            <a:schemeClr val="accent6">
              <a:lumMod val="50000"/>
            </a:schemeClr>
          </a:solidFill>
        </p:grpSpPr>
        <p:sp>
          <p:nvSpPr>
            <p:cNvPr id="14" name="Google Shape;181;p18">
              <a:extLst>
                <a:ext uri="{FF2B5EF4-FFF2-40B4-BE49-F238E27FC236}">
                  <a16:creationId xmlns:a16="http://schemas.microsoft.com/office/drawing/2014/main" id="{A33532CA-8561-4596-BCC5-95ADBA9BFABE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Google Shape;182;p18">
              <a:extLst>
                <a:ext uri="{FF2B5EF4-FFF2-40B4-BE49-F238E27FC236}">
                  <a16:creationId xmlns:a16="http://schemas.microsoft.com/office/drawing/2014/main" id="{4031EF14-341C-41A0-8B61-F7B1D7042FA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84;p18">
            <a:extLst>
              <a:ext uri="{FF2B5EF4-FFF2-40B4-BE49-F238E27FC236}">
                <a16:creationId xmlns:a16="http://schemas.microsoft.com/office/drawing/2014/main" id="{4F8F95E3-E434-43B9-91FB-45780CE87858}"/>
              </a:ext>
            </a:extLst>
          </p:cNvPr>
          <p:cNvSpPr txBox="1"/>
          <p:nvPr/>
        </p:nvSpPr>
        <p:spPr>
          <a:xfrm>
            <a:off x="1243617" y="730252"/>
            <a:ext cx="458412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CASE QUESTIONS</a:t>
            </a:r>
            <a:endParaRPr sz="36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1149596" y="2413831"/>
            <a:ext cx="11201897" cy="7142917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1258272" y="2811865"/>
            <a:ext cx="10984543" cy="782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Which product has the highest price? Only return a single row.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Which customer has made the most orders?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What’s the total revenue per product?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Find the day with the highest revenue.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Find the first order (by date) for each customer.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Find the top 3 customers who have ordered the most distinct products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Which product has been bought the least in terms of quantity?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What is the median order total?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For each order, determine if it was ‘Expensive’ (total over 300), ‘Affordable’ (total over 100), or ‘Cheap’.</a:t>
            </a:r>
          </a:p>
          <a:p>
            <a:pPr algn="l">
              <a:spcBef>
                <a:spcPts val="600"/>
              </a:spcBef>
              <a:buFont typeface="+mj-lt"/>
              <a:buAutoNum type="arabicPeriod"/>
            </a:pPr>
            <a:r>
              <a:rPr lang="en-US" sz="2800" b="1" i="0" dirty="0">
                <a:solidFill>
                  <a:srgbClr val="C1C1C1"/>
                </a:solidFill>
                <a:effectLst/>
                <a:latin typeface="Palatino Linotype" panose="02040502050505030304" pitchFamily="18" charset="0"/>
              </a:rPr>
              <a:t>  Find customers who have ordered the product with the highest price.</a:t>
            </a:r>
          </a:p>
          <a:p>
            <a:pPr marL="0" marR="0" lvl="0" indent="0" algn="l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br>
              <a:rPr lang="en-US" sz="3200" b="1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endParaRPr sz="32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81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148379"/>
            <a:ext cx="12296240" cy="775597"/>
            <a:chOff x="900214" y="730252"/>
            <a:chExt cx="11451279" cy="775597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243617" y="730252"/>
              <a:ext cx="11107876" cy="775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1. Which product has the highest price? Only return a single row.</a:t>
              </a:r>
              <a:endParaRPr sz="3600" b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83146" y="4523791"/>
            <a:ext cx="12296241" cy="364691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1009979" y="1651282"/>
            <a:ext cx="11927498" cy="214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This query retrieves the product names and their corresponding prices from the "products" table using the </a:t>
            </a:r>
            <a:r>
              <a:rPr lang="en-US" sz="2400" b="1" i="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SELECT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 statement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WHERE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 the price matches the highest price found within the same table. This involves using a subquery to determine the maximum price value present in the "products" table. </a:t>
            </a:r>
            <a:endParaRPr sz="1800" b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4CF374-3AB9-4923-8B67-D944E8BDE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7263" y="5241366"/>
            <a:ext cx="5979442" cy="223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37C1F-6EFA-48D5-9E14-641F3C9AD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8278" y="5488346"/>
            <a:ext cx="4253678" cy="154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42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-2078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148379"/>
            <a:ext cx="12296240" cy="1551194"/>
            <a:chOff x="900214" y="730252"/>
            <a:chExt cx="11451279" cy="1551194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243617" y="730252"/>
              <a:ext cx="11107876" cy="1551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58"/>
                </a:lnSpc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dirty="0">
                  <a:solidFill>
                    <a:srgbClr val="C1C1C1"/>
                  </a:solidFill>
                  <a:latin typeface="Palatino Linotype" panose="02040502050505030304" pitchFamily="18" charset="0"/>
                </a:rPr>
                <a:t>2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. Which customer has made the most orders?</a:t>
              </a:r>
            </a:p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600" b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802314" y="4681835"/>
            <a:ext cx="12296241" cy="527263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796094" y="947371"/>
            <a:ext cx="11927498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This SQL query creates a common table expression (CTE), which </a:t>
            </a:r>
            <a:r>
              <a:rPr lang="en-US" sz="2400" b="1" i="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JOINS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 data from the "customers" and "orders" tables. </a:t>
            </a:r>
          </a:p>
          <a:p>
            <a:pPr algn="just">
              <a:lnSpc>
                <a:spcPct val="150000"/>
              </a:lnSpc>
            </a:pP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The main query then </a:t>
            </a:r>
            <a:r>
              <a:rPr lang="en-US" sz="2400" b="1" i="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</a:rPr>
              <a:t>SELECTs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 the full names and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COUNTs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 the occurrences of customer IDs, grouping the results by full names. Then, the "HAVING" clause filters the results by including only those full names that have a customer ID count equal to the maximum count of customer IDs across all customers according to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SUBQUERY.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Palatino Linotype" panose="02040502050505030304" pitchFamily="18" charset="0"/>
              </a:rPr>
              <a:t>	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83AD805-F1D6-49A1-81A7-C793C75AF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79" y="5076537"/>
            <a:ext cx="7241421" cy="47320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4CB9AF-0F61-44C8-8E5A-5B5CE6D08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944" y="6061454"/>
            <a:ext cx="4020038" cy="16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148379"/>
            <a:ext cx="12296240" cy="1551194"/>
            <a:chOff x="900214" y="730252"/>
            <a:chExt cx="11451279" cy="1551194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243617" y="730252"/>
              <a:ext cx="11107876" cy="1551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9958"/>
                </a:lnSpc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3. What’s the total revenue per product?</a:t>
              </a:r>
            </a:p>
            <a:p>
              <a:pPr marL="0" marR="0" lvl="0" indent="0" algn="l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83146" y="4225545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819327" y="1502580"/>
            <a:ext cx="11927498" cy="222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SQL query combines data from "products" and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" tables using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JOIN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SELECTs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product name and calculates the total revenue for product by multiplying price with the quantity ordered. </a:t>
            </a:r>
          </a:p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results are grouped and sorted by the product name.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B3BCC-7E9F-47B6-AF0B-C9A224067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774" y="4747914"/>
            <a:ext cx="5490707" cy="2391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0AE44-3445-4403-B9E7-7662AC7FB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222" y="4747914"/>
            <a:ext cx="4189927" cy="50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3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204214"/>
            <a:ext cx="12272938" cy="640651"/>
            <a:chOff x="900214" y="786087"/>
            <a:chExt cx="11429578" cy="640651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221916" y="786087"/>
              <a:ext cx="111078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dirty="0">
                  <a:solidFill>
                    <a:srgbClr val="C1C1C1"/>
                  </a:solidFill>
                  <a:latin typeface="Palatino Linotype" panose="02040502050505030304" pitchFamily="18" charset="0"/>
                </a:rPr>
                <a:t>4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. Find the day with the highest revenue.</a:t>
              </a: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83146" y="4464435"/>
            <a:ext cx="12390006" cy="549003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788367" y="1097397"/>
            <a:ext cx="12345610" cy="3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uses a common table expression (CTE) to merge data from "products," "</a:t>
            </a:r>
            <a:r>
              <a:rPr lang="en-US" sz="2400" b="1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order_items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," and "orders" tables,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SELECTING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order dates, product prices, and quantities. </a:t>
            </a:r>
          </a:p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main query then calculates revenue for each order date by multiplying prices and quantities,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GROUP BY 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and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ORDER BY 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date in descending order, and finally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LIMITS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result to produce the date with the highest revenue.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-20782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BFAB0-EAE8-4543-B406-05246F94C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792" y="6264366"/>
            <a:ext cx="3788790" cy="1222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595887-FF51-4487-B8CE-EE9EC722D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655" y="5011696"/>
            <a:ext cx="6285991" cy="43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9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AA7B3C-735B-4261-B866-AC3EA9010D2F}"/>
              </a:ext>
            </a:extLst>
          </p:cNvPr>
          <p:cNvGrpSpPr/>
          <p:nvPr/>
        </p:nvGrpSpPr>
        <p:grpSpPr>
          <a:xfrm>
            <a:off x="900214" y="213923"/>
            <a:ext cx="12254058" cy="630942"/>
            <a:chOff x="900214" y="795796"/>
            <a:chExt cx="11411996" cy="630942"/>
          </a:xfrm>
        </p:grpSpPr>
        <p:grpSp>
          <p:nvGrpSpPr>
            <p:cNvPr id="13" name="Google Shape;180;p18">
              <a:extLst>
                <a:ext uri="{FF2B5EF4-FFF2-40B4-BE49-F238E27FC236}">
                  <a16:creationId xmlns:a16="http://schemas.microsoft.com/office/drawing/2014/main" id="{ECD9BB80-6443-4B15-A4F0-01BBBC66146C}"/>
                </a:ext>
              </a:extLst>
            </p:cNvPr>
            <p:cNvGrpSpPr/>
            <p:nvPr/>
          </p:nvGrpSpPr>
          <p:grpSpPr>
            <a:xfrm>
              <a:off x="900214" y="914400"/>
              <a:ext cx="11370813" cy="512338"/>
              <a:chOff x="0" y="-38100"/>
              <a:chExt cx="1726959" cy="1297681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4" name="Google Shape;181;p18">
                <a:extLst>
                  <a:ext uri="{FF2B5EF4-FFF2-40B4-BE49-F238E27FC236}">
                    <a16:creationId xmlns:a16="http://schemas.microsoft.com/office/drawing/2014/main" id="{A33532CA-8561-4596-BCC5-95ADBA9BFABE}"/>
                  </a:ext>
                </a:extLst>
              </p:cNvPr>
              <p:cNvSpPr/>
              <p:nvPr/>
            </p:nvSpPr>
            <p:spPr>
              <a:xfrm>
                <a:off x="0" y="0"/>
                <a:ext cx="1726959" cy="1259581"/>
              </a:xfrm>
              <a:custGeom>
                <a:avLst/>
                <a:gdLst/>
                <a:ahLst/>
                <a:cxnLst/>
                <a:rect l="l" t="t" r="r" b="b"/>
                <a:pathLst>
                  <a:path w="1726959" h="1259581" extrusionOk="0">
                    <a:moveTo>
                      <a:pt x="0" y="0"/>
                    </a:moveTo>
                    <a:lnTo>
                      <a:pt x="1726959" y="0"/>
                    </a:lnTo>
                    <a:lnTo>
                      <a:pt x="1726959" y="1259581"/>
                    </a:lnTo>
                    <a:lnTo>
                      <a:pt x="0" y="1259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Google Shape;182;p18">
                <a:extLst>
                  <a:ext uri="{FF2B5EF4-FFF2-40B4-BE49-F238E27FC236}">
                    <a16:creationId xmlns:a16="http://schemas.microsoft.com/office/drawing/2014/main" id="{4031EF14-341C-41A0-8B61-F7B1D7042F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" name="Google Shape;184;p18">
              <a:extLst>
                <a:ext uri="{FF2B5EF4-FFF2-40B4-BE49-F238E27FC236}">
                  <a16:creationId xmlns:a16="http://schemas.microsoft.com/office/drawing/2014/main" id="{4F8F95E3-E434-43B9-91FB-45780CE87858}"/>
                </a:ext>
              </a:extLst>
            </p:cNvPr>
            <p:cNvSpPr txBox="1"/>
            <p:nvPr/>
          </p:nvSpPr>
          <p:spPr>
            <a:xfrm>
              <a:off x="1204334" y="795796"/>
              <a:ext cx="11107876" cy="630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3600" b="1" i="0" dirty="0">
                  <a:solidFill>
                    <a:srgbClr val="C1C1C1"/>
                  </a:solidFill>
                  <a:effectLst/>
                  <a:latin typeface="SF UI Text"/>
                </a:rPr>
                <a:t> </a:t>
              </a:r>
              <a:r>
                <a:rPr lang="en-US" sz="2800" b="1" dirty="0">
                  <a:solidFill>
                    <a:srgbClr val="C1C1C1"/>
                  </a:solidFill>
                  <a:latin typeface="Palatino Linotype" panose="02040502050505030304" pitchFamily="18" charset="0"/>
                </a:rPr>
                <a:t>5</a:t>
              </a:r>
              <a:r>
                <a:rPr lang="en-US" sz="2800" b="1" i="0" dirty="0">
                  <a:solidFill>
                    <a:srgbClr val="C1C1C1"/>
                  </a:solidFill>
                  <a:effectLst/>
                  <a:latin typeface="Palatino Linotype" panose="02040502050505030304" pitchFamily="18" charset="0"/>
                </a:rPr>
                <a:t>. Find the first order (by date) for each customer.</a:t>
              </a:r>
            </a:p>
          </p:txBody>
        </p:sp>
      </p:grpSp>
      <p:grpSp>
        <p:nvGrpSpPr>
          <p:cNvPr id="17" name="Google Shape;180;p18">
            <a:extLst>
              <a:ext uri="{FF2B5EF4-FFF2-40B4-BE49-F238E27FC236}">
                <a16:creationId xmlns:a16="http://schemas.microsoft.com/office/drawing/2014/main" id="{5E6B7D06-F93A-4761-868B-EB9B6B4B2FC9}"/>
              </a:ext>
            </a:extLst>
          </p:cNvPr>
          <p:cNvGrpSpPr/>
          <p:nvPr/>
        </p:nvGrpSpPr>
        <p:grpSpPr>
          <a:xfrm>
            <a:off x="725155" y="4344149"/>
            <a:ext cx="12296241" cy="5728928"/>
            <a:chOff x="0" y="-38100"/>
            <a:chExt cx="1726959" cy="1297681"/>
          </a:xfrm>
        </p:grpSpPr>
        <p:sp>
          <p:nvSpPr>
            <p:cNvPr id="18" name="Google Shape;181;p18">
              <a:extLst>
                <a:ext uri="{FF2B5EF4-FFF2-40B4-BE49-F238E27FC236}">
                  <a16:creationId xmlns:a16="http://schemas.microsoft.com/office/drawing/2014/main" id="{D85DAE88-2D8B-4C5F-AC3A-88362B6CB23A}"/>
                </a:ext>
              </a:extLst>
            </p:cNvPr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9" name="Google Shape;182;p18">
              <a:extLst>
                <a:ext uri="{FF2B5EF4-FFF2-40B4-BE49-F238E27FC236}">
                  <a16:creationId xmlns:a16="http://schemas.microsoft.com/office/drawing/2014/main" id="{F6940A5C-3684-42E0-8655-635B7937339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84;p18">
            <a:extLst>
              <a:ext uri="{FF2B5EF4-FFF2-40B4-BE49-F238E27FC236}">
                <a16:creationId xmlns:a16="http://schemas.microsoft.com/office/drawing/2014/main" id="{802C010D-9970-416A-BFDF-97A3394819C7}"/>
              </a:ext>
            </a:extLst>
          </p:cNvPr>
          <p:cNvSpPr txBox="1"/>
          <p:nvPr/>
        </p:nvSpPr>
        <p:spPr>
          <a:xfrm>
            <a:off x="802187" y="1063700"/>
            <a:ext cx="11927498" cy="32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This query retrieves the names of customers and their first order dates by creating a ranked table using a common table expression (CTE) that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JOINS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data from the "customers" and "orders" tables.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Palatino Linotype" panose="02040502050505030304" pitchFamily="18" charset="0"/>
              </a:rPr>
              <a:t>DENSE_RANK()</a:t>
            </a: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 function assigns a ranking based on the order dates for each unique customer name. </a:t>
            </a:r>
          </a:p>
          <a:p>
            <a:pPr marL="0" marR="0" lvl="0" indent="0" algn="just" rtl="0">
              <a:lnSpc>
                <a:spcPct val="139958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The final output displays the names and first order dates of customers who were ranked first in terms of their earliest order date.</a:t>
            </a:r>
          </a:p>
        </p:txBody>
      </p:sp>
      <p:grpSp>
        <p:nvGrpSpPr>
          <p:cNvPr id="20" name="Google Shape;165;p17">
            <a:extLst>
              <a:ext uri="{FF2B5EF4-FFF2-40B4-BE49-F238E27FC236}">
                <a16:creationId xmlns:a16="http://schemas.microsoft.com/office/drawing/2014/main" id="{A9C5AF5C-B896-4EB5-9BFA-E48232BBE7C0}"/>
              </a:ext>
            </a:extLst>
          </p:cNvPr>
          <p:cNvGrpSpPr/>
          <p:nvPr/>
        </p:nvGrpSpPr>
        <p:grpSpPr>
          <a:xfrm>
            <a:off x="13947456" y="0"/>
            <a:ext cx="4337130" cy="4356571"/>
            <a:chOff x="1813" y="0"/>
            <a:chExt cx="809173" cy="812800"/>
          </a:xfrm>
        </p:grpSpPr>
        <p:sp>
          <p:nvSpPr>
            <p:cNvPr id="21" name="Google Shape;166;p17">
              <a:extLst>
                <a:ext uri="{FF2B5EF4-FFF2-40B4-BE49-F238E27FC236}">
                  <a16:creationId xmlns:a16="http://schemas.microsoft.com/office/drawing/2014/main" id="{41DCE651-E156-451D-AE5D-EFB8C344091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;p17">
              <a:extLst>
                <a:ext uri="{FF2B5EF4-FFF2-40B4-BE49-F238E27FC236}">
                  <a16:creationId xmlns:a16="http://schemas.microsoft.com/office/drawing/2014/main" id="{0F77D580-A746-4E5F-88BB-0CB95D328E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69;p17">
            <a:extLst>
              <a:ext uri="{FF2B5EF4-FFF2-40B4-BE49-F238E27FC236}">
                <a16:creationId xmlns:a16="http://schemas.microsoft.com/office/drawing/2014/main" id="{D906BCEB-1B60-48ED-B372-9830B517C867}"/>
              </a:ext>
            </a:extLst>
          </p:cNvPr>
          <p:cNvGrpSpPr/>
          <p:nvPr/>
        </p:nvGrpSpPr>
        <p:grpSpPr>
          <a:xfrm>
            <a:off x="13989224" y="2811865"/>
            <a:ext cx="2126797" cy="2136330"/>
            <a:chOff x="1813" y="0"/>
            <a:chExt cx="809173" cy="812800"/>
          </a:xfrm>
        </p:grpSpPr>
        <p:sp>
          <p:nvSpPr>
            <p:cNvPr id="24" name="Google Shape;170;p17">
              <a:extLst>
                <a:ext uri="{FF2B5EF4-FFF2-40B4-BE49-F238E27FC236}">
                  <a16:creationId xmlns:a16="http://schemas.microsoft.com/office/drawing/2014/main" id="{84350AE7-FAED-47AF-A914-CBADA43A83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7">
              <a:extLst>
                <a:ext uri="{FF2B5EF4-FFF2-40B4-BE49-F238E27FC236}">
                  <a16:creationId xmlns:a16="http://schemas.microsoft.com/office/drawing/2014/main" id="{62B71A91-D98B-4EDA-94F0-21E3C3765D6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170;p17">
            <a:extLst>
              <a:ext uri="{FF2B5EF4-FFF2-40B4-BE49-F238E27FC236}">
                <a16:creationId xmlns:a16="http://schemas.microsoft.com/office/drawing/2014/main" id="{7E9A48D3-E77F-4EC1-A07F-948EC8360949}"/>
              </a:ext>
            </a:extLst>
          </p:cNvPr>
          <p:cNvSpPr/>
          <p:nvPr/>
        </p:nvSpPr>
        <p:spPr>
          <a:xfrm>
            <a:off x="13521129" y="4225545"/>
            <a:ext cx="1749745" cy="183590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A7F41-D0EE-4A9D-B1D5-2CAB504A0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317" y="4747914"/>
            <a:ext cx="7163170" cy="2795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91B0B-7205-4BF1-B140-CB12ACC14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873" y="4747914"/>
            <a:ext cx="3340491" cy="49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45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1020</Words>
  <Application>Microsoft Office PowerPoint</Application>
  <PresentationFormat>Custom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Wingdings</vt:lpstr>
      <vt:lpstr>Arial</vt:lpstr>
      <vt:lpstr>Montserrat</vt:lpstr>
      <vt:lpstr>SF UI Text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Precious Raman</cp:lastModifiedBy>
  <cp:revision>16</cp:revision>
  <dcterms:modified xsi:type="dcterms:W3CDTF">2023-08-06T11:45:56Z</dcterms:modified>
</cp:coreProperties>
</file>